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0" r:id="rId24"/>
    <p:sldId id="278" r:id="rId25"/>
    <p:sldId id="279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770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Researching</a:t>
            </a:r>
            <a:endParaRPr lang="en-US" sz="5800" dirty="0"/>
          </a:p>
        </p:txBody>
      </p:sp>
      <p:sp>
        <p:nvSpPr>
          <p:cNvPr id="4" name="Text 2"/>
          <p:cNvSpPr/>
          <p:nvPr/>
        </p:nvSpPr>
        <p:spPr>
          <a:xfrm>
            <a:off x="640080" y="210312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辅助教育学研究的范式探索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40080" y="2880360"/>
            <a:ext cx="4114800" cy="36576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40080" y="3977640"/>
            <a:ext cx="2377440" cy="658368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640080" y="3977640"/>
            <a:ext cx="23774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TAO Loop (Agent)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291840" y="3977640"/>
            <a:ext cx="2377440" cy="658368"/>
          </a:xfrm>
          <a:prstGeom prst="rect">
            <a:avLst/>
          </a:prstGeom>
          <a:solidFill>
            <a:srgbClr val="1976D2"/>
          </a:solidFill>
          <a:ln w="12700">
            <a:solidFill>
              <a:srgbClr val="1976D2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3291840" y="3977640"/>
            <a:ext cx="23774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 Loop (Human)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943600" y="3977640"/>
            <a:ext cx="2377440" cy="65836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5943600" y="3977640"/>
            <a:ext cx="23774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Researching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今天的内容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73152" cy="822960"/>
          </a:xfrm>
          <a:prstGeom prst="rect">
            <a:avLst/>
          </a:prstGeom>
          <a:solidFill>
            <a:srgbClr val="2E5FA3"/>
          </a:solidFill>
          <a:ln w="12700">
            <a:solidFill>
              <a:srgbClr val="2E5FA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658368" y="886968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58368" y="112471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为什么研究范式需要改变？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754880" y="91440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AI大模型能力跃迁 · harness engineering · vibe coding的类比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892808"/>
            <a:ext cx="73152" cy="822960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58368" y="1911096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8368" y="21488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核心框架：TAO-PIE 同构模型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754880" y="1938528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Agent的TAO loop · 研究者的PIE loop · 人机协同的本质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916936"/>
            <a:ext cx="73152" cy="822960"/>
          </a:xfrm>
          <a:prstGeom prst="rect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58368" y="2935224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58368" y="31729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两个案例（含演示）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754880" y="2962656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定量：Claude Code + DeepSeek 数据分析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定性：Codex + GBrain 文献挖掘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3941064"/>
            <a:ext cx="73152" cy="822960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58368" y="3959352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368" y="419709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启示与展望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754880" y="3986784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文科研究者的入门路径 · 注意事项 · 范式迁移的本质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400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为什么研究范式需要改变？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283464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大模型 · Harness Engineering · Vibe Coding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两个平行趋势正在改变研究生态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914400"/>
            <a:ext cx="3977640" cy="3886200"/>
          </a:xfrm>
          <a:prstGeom prst="rect">
            <a:avLst/>
          </a:prstGeom>
          <a:solidFill>
            <a:srgbClr val="E8F0FB"/>
          </a:solidFill>
          <a:ln w="12700">
            <a:solidFill>
              <a:srgbClr val="E8F0F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大模型能力的持续跃迁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GPT-4 → Claude 3 → Claude 4 → …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2121408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推理、代码、长文本能力每年显著提升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2688336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面向专业任务的专项能力（coding agents、reasoning models）开始成熟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3255264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在有限指导下完成复杂多步任务成为可能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914400"/>
            <a:ext cx="3977640" cy="3886200"/>
          </a:xfrm>
          <a:prstGeom prst="rect">
            <a:avLst/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484632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Harness Engineering 的普及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846320" y="1554480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Code、Codex 等 agent 工具降低使用门槛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46320" y="2121408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研究者无需深度编程即可指挥 agent 执行复杂任务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46320" y="2688336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工具链（harness）可以被定制、复用、共享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846320" y="3255264"/>
            <a:ext cx="3657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非技术背景研究者正在成为核心用户群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 Vibe Coding 理解新范式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914400"/>
            <a:ext cx="8229600" cy="96012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640080" y="960120"/>
            <a:ext cx="78638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Coding</a:t>
            </a:r>
            <a:r>
              <a:rPr lang="en-US" sz="1500" dirty="0">
                <a:solidFill>
                  <a:srgbClr val="E0E8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（Andrej Karpathy，2025）：用自然语言描述意图，让 AI 写代码；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E0E8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你不写每一行，而是</a:t>
            </a:r>
            <a:endParaRPr lang="en-US" sz="1500" dirty="0"/>
          </a:p>
          <a:p>
            <a:pPr marL="0" indent="0" algn="l">
              <a:buNone/>
            </a:pPr>
            <a:r>
              <a:rPr lang="en-US" sz="15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审查、引导、判断</a:t>
            </a:r>
            <a:r>
              <a:rPr lang="en-US" sz="1500" dirty="0">
                <a:solidFill>
                  <a:srgbClr val="E0E8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——"与 AI 协奏"而不是"独奏"。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2057400"/>
            <a:ext cx="3931920" cy="2606040"/>
          </a:xfrm>
          <a:prstGeom prst="rect">
            <a:avLst/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594360" y="21488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传统编程范式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5800" y="256032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研究者逐行编写代码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2953512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熟悉语法和 API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85800" y="3346704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调试每一个报错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3739896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写完代码才能跑通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85800" y="4133088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 实现者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462272" y="3337560"/>
            <a:ext cx="68580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4754880" y="2057400"/>
            <a:ext cx="3931920" cy="2606040"/>
          </a:xfrm>
          <a:prstGeom prst="rect">
            <a:avLst/>
          </a:prstGeom>
          <a:solidFill>
            <a:srgbClr val="E8F5E9"/>
          </a:solidFill>
          <a:ln w="12700">
            <a:solidFill>
              <a:srgbClr val="A7D7A8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4892040" y="21488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Coding 范式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937760" y="256032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用自然语言描述目标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937760" y="2953512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生成、执行代码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937760" y="3346704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研究者审查输出、调整方向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60" y="3739896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快速迭代，低门槛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37760" y="4133088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 Orchestrator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同样的范式，移植到研究场景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Coding 在编程中成立，原因只有一个：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594360"/>
          </a:xfrm>
          <a:prstGeom prst="rect">
            <a:avLst/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594360" y="1417320"/>
            <a:ext cx="7955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程序员脑子里有那张"地图"——知道做什么、怎么验证、什么叫对。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21488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研究者也一样——多年训练铸就的研究本能就是那张地图。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缺的是执行力量，而 AI agent 正好提供这个。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14400" y="2971800"/>
            <a:ext cx="2286000" cy="1371600"/>
          </a:xfrm>
          <a:prstGeom prst="rect">
            <a:avLst/>
          </a:prstGeom>
          <a:solidFill>
            <a:srgbClr val="FEF3C7"/>
          </a:solidFill>
          <a:ln w="12700">
            <a:solidFill>
              <a:srgbClr val="E09A20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914400" y="308152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Coding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914400" y="353872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编程场景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914400" y="38862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「描述意图 → AI执行 → 人审查」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291840" y="3657600"/>
            <a:ext cx="100584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3246120" y="324612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范式迁移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434840" y="2971800"/>
            <a:ext cx="3657600" cy="1371600"/>
          </a:xfrm>
          <a:prstGeom prst="rect">
            <a:avLst/>
          </a:prstGeom>
          <a:solidFill>
            <a:srgbClr val="E8F0FB"/>
          </a:solidFill>
          <a:ln w="12700">
            <a:solidFill>
              <a:srgbClr val="1976D2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4434840" y="308152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Researching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434840" y="353872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研究场景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434840" y="3886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「研究意图 → Agent 执行 → 研究者评估」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400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TAO–PIE 同构模型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283464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理解人与 Agent 的协同节律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Loop：TAO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（在 Claude Code、Codex 等 agent 中可以直接观察到）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14600" y="1234440"/>
            <a:ext cx="1371600" cy="1371600"/>
          </a:xfrm>
          <a:prstGeom prst="ellipse">
            <a:avLst/>
          </a:prstGeom>
          <a:solidFill>
            <a:srgbClr val="B87A0A"/>
          </a:solidFill>
          <a:ln w="25400">
            <a:solidFill>
              <a:srgbClr val="B87A0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2514600" y="166420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514600" y="205740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推断意图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拆解子任务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11480" y="2834640"/>
            <a:ext cx="1371600" cy="1371600"/>
          </a:xfrm>
          <a:prstGeom prst="ellipse">
            <a:avLst/>
          </a:prstGeom>
          <a:solidFill>
            <a:srgbClr val="E09A20"/>
          </a:solidFill>
          <a:ln w="25400">
            <a:solidFill>
              <a:srgbClr val="B87A0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411480" y="326440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411480" y="365760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执行工具调用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写代码/搜索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617720" y="2834640"/>
            <a:ext cx="1371600" cy="1371600"/>
          </a:xfrm>
          <a:prstGeom prst="ellipse">
            <a:avLst/>
          </a:prstGeom>
          <a:solidFill>
            <a:srgbClr val="B87A0A"/>
          </a:solidFill>
          <a:ln w="25400">
            <a:solidFill>
              <a:srgbClr val="B87A0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4617720" y="326440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617720" y="365760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解读结果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决定下一步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 flipH="1">
            <a:off x="1521502" y="2112264"/>
            <a:ext cx="901658" cy="722374"/>
          </a:xfrm>
          <a:prstGeom prst="line">
            <a:avLst/>
          </a:prstGeom>
          <a:noFill/>
          <a:ln w="25400">
            <a:solidFill>
              <a:srgbClr val="B87A0A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1972331" y="3520440"/>
            <a:ext cx="2468880" cy="0"/>
          </a:xfrm>
          <a:prstGeom prst="line">
            <a:avLst/>
          </a:prstGeom>
          <a:noFill/>
          <a:ln w="25400">
            <a:solidFill>
              <a:srgbClr val="B87A0A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6583680" y="1234440"/>
            <a:ext cx="2286000" cy="3520440"/>
          </a:xfrm>
          <a:prstGeom prst="rect">
            <a:avLst/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6675120" y="1307592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的工作节律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693408" y="1810512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每个 agent step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都是一次 TAO 循环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693408" y="2468880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循环自动迭代直到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任务完成或被打断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693408" y="3127248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1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人可以在任意节点介入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6693408" y="3785616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循环次数可达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数十次甚至上百次</a:t>
            </a:r>
            <a:endParaRPr lang="en-US" sz="1150" dirty="0"/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BF66FEEB-EE3B-FD17-AD4E-A149256524C1}"/>
              </a:ext>
            </a:extLst>
          </p:cNvPr>
          <p:cNvSpPr/>
          <p:nvPr/>
        </p:nvSpPr>
        <p:spPr>
          <a:xfrm flipH="1" flipV="1">
            <a:off x="3995928" y="2112264"/>
            <a:ext cx="742013" cy="842431"/>
          </a:xfrm>
          <a:prstGeom prst="line">
            <a:avLst/>
          </a:prstGeom>
          <a:noFill/>
          <a:ln w="25400">
            <a:solidFill>
              <a:srgbClr val="B87A0A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Loop：PIE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研究者在每个 session 中天然遵循 PIE 循环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14600" y="1234440"/>
            <a:ext cx="1371600" cy="1371600"/>
          </a:xfrm>
          <a:prstGeom prst="ellipse">
            <a:avLst/>
          </a:prstGeom>
          <a:solidFill>
            <a:srgbClr val="1558A8"/>
          </a:solidFill>
          <a:ln w="25400">
            <a:solidFill>
              <a:srgbClr val="1976D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2514600" y="166420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514600" y="205740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确定研究问题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设计工作流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11480" y="2834640"/>
            <a:ext cx="1371600" cy="1371600"/>
          </a:xfrm>
          <a:prstGeom prst="ellipse">
            <a:avLst/>
          </a:prstGeom>
          <a:solidFill>
            <a:srgbClr val="1558A8"/>
          </a:solidFill>
          <a:ln w="25400">
            <a:solidFill>
              <a:srgbClr val="1976D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411480" y="326440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411480" y="365760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调用 Agent 执行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监控过程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617720" y="2834640"/>
            <a:ext cx="1371600" cy="1371600"/>
          </a:xfrm>
          <a:prstGeom prst="ellipse">
            <a:avLst/>
          </a:prstGeom>
          <a:solidFill>
            <a:srgbClr val="1558A8"/>
          </a:solidFill>
          <a:ln w="25400">
            <a:solidFill>
              <a:srgbClr val="1976D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4617720" y="326440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617720" y="365760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审查结果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调整方向或收敛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 flipH="1">
            <a:off x="1580563" y="2215405"/>
            <a:ext cx="879173" cy="667501"/>
          </a:xfrm>
          <a:prstGeom prst="line">
            <a:avLst/>
          </a:prstGeom>
          <a:noFill/>
          <a:ln w="25400">
            <a:solidFill>
              <a:srgbClr val="1558A8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2007932" y="3550420"/>
            <a:ext cx="2468880" cy="0"/>
          </a:xfrm>
          <a:prstGeom prst="line">
            <a:avLst/>
          </a:prstGeom>
          <a:noFill/>
          <a:ln w="25400">
            <a:solidFill>
              <a:srgbClr val="1558A8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6583680" y="1234440"/>
            <a:ext cx="2286000" cy="3520440"/>
          </a:xfrm>
          <a:prstGeom prst="rect">
            <a:avLst/>
          </a:prstGeom>
          <a:solidFill>
            <a:srgbClr val="E8F0FB"/>
          </a:solidFill>
          <a:ln w="12700">
            <a:solidFill>
              <a:srgbClr val="E8F0F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6675120" y="1307592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研究者的工作节律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693408" y="1810512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Plan 不一定写在文件里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</a:t>
            </a:r>
            <a:r>
              <a:rPr lang="en-US" sz="11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但脑子要有一份</a:t>
            </a:r>
            <a:r>
              <a:rPr lang="zh-CN" alt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</a:t>
            </a:r>
            <a:r>
              <a:rPr lang="en-US" sz="11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地图</a:t>
            </a:r>
            <a:r>
              <a:rPr lang="zh-CN" alt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693408" y="2468880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Implement = 指挥 agent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而不是亲自执行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693408" y="3127248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Evaluate 是核心能力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——判断什么叫"好结果"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6693408" y="3785616"/>
            <a:ext cx="2057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每次 PIE 完成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知识积累一层</a:t>
            </a:r>
            <a:endParaRPr lang="en-US" sz="1150" dirty="0"/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15FD5B55-3D21-32C4-DF5A-D101340D9E82}"/>
              </a:ext>
            </a:extLst>
          </p:cNvPr>
          <p:cNvSpPr/>
          <p:nvPr/>
        </p:nvSpPr>
        <p:spPr>
          <a:xfrm flipH="1" flipV="1">
            <a:off x="3983186" y="2215405"/>
            <a:ext cx="781736" cy="658366"/>
          </a:xfrm>
          <a:prstGeom prst="line">
            <a:avLst/>
          </a:prstGeom>
          <a:noFill/>
          <a:ln w="25400">
            <a:solidFill>
              <a:srgbClr val="1558A8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TAO–PIE 同构：人与 Agent 越来越像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我的核心发现：两个循环在行为模式上高度同构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298448"/>
            <a:ext cx="3383280" cy="3291840"/>
          </a:xfrm>
          <a:prstGeom prst="rect">
            <a:avLst/>
          </a:prstGeom>
          <a:solidFill>
            <a:srgbClr val="FEF3C7"/>
          </a:solidFill>
          <a:ln w="12700">
            <a:solidFill>
              <a:srgbClr val="E09A20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594360" y="138988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TAO  (Agent)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58368" y="1901952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8368" y="22128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推断下一步行为，调用哪个工具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58368" y="2816352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58368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执行工具，写代码，搜索，调用API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58368" y="3730752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8368" y="40416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解读输出，更新状态，决定继续或停止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886200" y="2066544"/>
            <a:ext cx="1371600" cy="0"/>
          </a:xfrm>
          <a:prstGeom prst="line">
            <a:avLst/>
          </a:prstGeom>
          <a:noFill/>
          <a:ln w="19050">
            <a:solidFill>
              <a:srgbClr val="5E35B1"/>
            </a:solidFill>
            <a:prstDash val="sys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3886200" y="2066544"/>
            <a:ext cx="0" cy="0"/>
          </a:xfrm>
          <a:prstGeom prst="line">
            <a:avLst/>
          </a:prstGeom>
          <a:noFill/>
          <a:ln w="19050">
            <a:solidFill>
              <a:srgbClr val="5E35B1"/>
            </a:solidFill>
            <a:prstDash val="solid"/>
            <a:headEnd type="arrow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3840480" y="1746504"/>
            <a:ext cx="1463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886200" y="2980944"/>
            <a:ext cx="1371600" cy="0"/>
          </a:xfrm>
          <a:prstGeom prst="line">
            <a:avLst/>
          </a:prstGeom>
          <a:noFill/>
          <a:ln w="19050">
            <a:solidFill>
              <a:srgbClr val="5E35B1"/>
            </a:solidFill>
            <a:prstDash val="sys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3886200" y="2980944"/>
            <a:ext cx="0" cy="0"/>
          </a:xfrm>
          <a:prstGeom prst="line">
            <a:avLst/>
          </a:prstGeom>
          <a:noFill/>
          <a:ln w="19050">
            <a:solidFill>
              <a:srgbClr val="5E35B1"/>
            </a:solidFill>
            <a:prstDash val="solid"/>
            <a:headEnd type="arrow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3840480" y="2660904"/>
            <a:ext cx="1463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3886200" y="3895344"/>
            <a:ext cx="1371600" cy="0"/>
          </a:xfrm>
          <a:prstGeom prst="line">
            <a:avLst/>
          </a:prstGeom>
          <a:noFill/>
          <a:ln w="19050">
            <a:solidFill>
              <a:srgbClr val="5E35B1"/>
            </a:solidFill>
            <a:prstDash val="sys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3886200" y="3895344"/>
            <a:ext cx="0" cy="0"/>
          </a:xfrm>
          <a:prstGeom prst="line">
            <a:avLst/>
          </a:prstGeom>
          <a:noFill/>
          <a:ln w="19050">
            <a:solidFill>
              <a:srgbClr val="5E35B1"/>
            </a:solidFill>
            <a:prstDash val="solid"/>
            <a:headEnd type="arrow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3840480" y="3575304"/>
            <a:ext cx="1463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303520" y="1298448"/>
            <a:ext cx="3383280" cy="3291840"/>
          </a:xfrm>
          <a:prstGeom prst="rect">
            <a:avLst/>
          </a:prstGeom>
          <a:solidFill>
            <a:srgbClr val="E8F0FB"/>
          </a:solidFill>
          <a:ln w="12700">
            <a:solidFill>
              <a:srgbClr val="1976D2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5440680" y="138988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  (Human)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440680" y="1901952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440680" y="22128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设计研究路径，规划 agent 任务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440680" y="2816352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44068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驱动 agent，监控执行过程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440680" y="3730752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440680" y="40416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审查研究产出，判断质量，调整方向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研究者角色的迁移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914400"/>
            <a:ext cx="3657600" cy="3886200"/>
          </a:xfrm>
          <a:prstGeom prst="rect">
            <a:avLst/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94360" y="100584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传统研究者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94360" y="138988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6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Executor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94360" y="1874520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自己动手跑每一个统计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94360" y="2313432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自己查找和记录每一条文献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94360" y="2752344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分析工具即执行工具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191256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时间大量消耗在"执行"层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94360" y="3630168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研究效率受个人技术瓶颈制约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206240" y="2852928"/>
            <a:ext cx="731520" cy="0"/>
          </a:xfrm>
          <a:prstGeom prst="line">
            <a:avLst/>
          </a:prstGeom>
          <a:noFill/>
          <a:ln w="3175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4114800" y="2468880"/>
            <a:ext cx="914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范式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迁移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029200" y="914400"/>
            <a:ext cx="3657600" cy="3886200"/>
          </a:xfrm>
          <a:prstGeom prst="rect">
            <a:avLst/>
          </a:prstGeom>
          <a:solidFill>
            <a:srgbClr val="E8F5E9"/>
          </a:solidFill>
          <a:ln w="12700">
            <a:solidFill>
              <a:srgbClr val="A7D7A8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5166360" y="100584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Researcher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166360" y="138988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Orchestrator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166360" y="1874520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用自然语言规划研究任务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166360" y="2313432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Agent </a:t>
            </a:r>
            <a:r>
              <a:rPr lang="en-US" sz="12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负责执行，人负责判断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166360" y="2752344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</a:t>
            </a:r>
            <a:r>
              <a:rPr lang="zh-CN" alt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</a:t>
            </a:r>
            <a:r>
              <a:rPr lang="en-US" sz="12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直觉</a:t>
            </a:r>
            <a:r>
              <a:rPr lang="zh-CN" alt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是核心竞争力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166360" y="3191256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计划和评估</a:t>
            </a: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是不可被 AI 替代的能力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166360" y="3630168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2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研究效率提升</a:t>
            </a:r>
            <a:r>
              <a:rPr lang="zh-CN" alt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，但要始终警惕幻觉率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Researching：一个工作定义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914400"/>
            <a:ext cx="8229600" cy="155448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640080" y="960120"/>
            <a:ext cx="7863840" cy="1481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E09A20"/>
                </a:solidFill>
              </a:rPr>
              <a:t>Vibe Researching</a:t>
            </a:r>
            <a:r>
              <a:rPr lang="en-US" sz="1600" dirty="0">
                <a:solidFill>
                  <a:srgbClr val="E0E8F8"/>
                </a:solidFill>
              </a:rPr>
              <a:t>  是一种研究范式：研究者以 </a:t>
            </a:r>
            <a:r>
              <a:rPr lang="en-US" sz="1600" b="1" dirty="0">
                <a:solidFill>
                  <a:srgbClr val="E09A20"/>
                </a:solidFill>
              </a:rPr>
              <a:t>研究意图</a:t>
            </a:r>
            <a:r>
              <a:rPr lang="en-US" sz="1600" dirty="0">
                <a:solidFill>
                  <a:srgbClr val="E0E8F8"/>
                </a:solidFill>
              </a:rPr>
              <a:t> 驱动 AI agent，通过反复的 </a:t>
            </a:r>
            <a:r>
              <a:rPr lang="en-US" sz="1600" b="1" dirty="0">
                <a:solidFill>
                  <a:srgbClr val="7EC8FF"/>
                </a:solidFill>
              </a:rPr>
              <a:t>PIE 循环</a:t>
            </a:r>
            <a:r>
              <a:rPr lang="en-US" sz="1600" dirty="0">
                <a:solidFill>
                  <a:srgbClr val="E0E8F8"/>
                </a:solidFill>
              </a:rPr>
              <a:t>（Plan→Implement→Evaluate）与 agent 的 </a:t>
            </a:r>
            <a:r>
              <a:rPr lang="en-US" sz="1600" b="1" dirty="0">
                <a:solidFill>
                  <a:srgbClr val="E09A20"/>
                </a:solidFill>
              </a:rPr>
              <a:t>TAO 循环</a:t>
            </a:r>
            <a:r>
              <a:rPr lang="en-US" sz="1600" dirty="0">
                <a:solidFill>
                  <a:srgbClr val="E0E8F8"/>
                </a:solidFill>
              </a:rPr>
              <a:t>（Think→Act→Observe）保持同步，</a:t>
            </a:r>
            <a:endParaRPr lang="en-US" sz="19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E0E8F8"/>
                </a:solidFill>
              </a:rPr>
              <a:t>完成传统上需要大量人力的研究任务。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457200" y="260604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 Vibe Researching 需要三个条件同时成立：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3063240"/>
            <a:ext cx="2560320" cy="173736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457200" y="3063240"/>
            <a:ext cx="256032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566928" y="3182112"/>
            <a:ext cx="2340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 err="1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研究视野（Map</a:t>
            </a:r>
            <a:r>
              <a:rPr lang="en-US" sz="13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）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66928" y="3611880"/>
            <a:ext cx="234086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研究者头脑中有清晰的研究地图——知道研究要什么、怎么验证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46120" y="3063240"/>
            <a:ext cx="2560320" cy="173736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3246120" y="3063240"/>
            <a:ext cx="2560320" cy="73152"/>
          </a:xfrm>
          <a:prstGeom prst="rect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3355848" y="3182112"/>
            <a:ext cx="2340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 err="1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可用工具</a:t>
            </a:r>
            <a:r>
              <a:rPr lang="zh-CN" altLang="en-US" sz="13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</a:t>
            </a:r>
            <a:r>
              <a:rPr lang="en-US" altLang="zh-CN" sz="13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</a:t>
            </a:r>
            <a:r>
              <a:rPr lang="zh-CN" altLang="en-US" sz="13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altLang="zh-CN" sz="13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</a:t>
            </a:r>
            <a:r>
              <a:rPr lang="zh-CN" altLang="en-US" sz="13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altLang="zh-CN" sz="13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</a:t>
            </a:r>
            <a:r>
              <a:rPr lang="zh-CN" altLang="en-US" sz="13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）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355848" y="3611880"/>
            <a:ext cx="234086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/ Codex 等 agent 能理解指令并执行多步任务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035040" y="3063240"/>
            <a:ext cx="2560320" cy="173736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6035040" y="3063240"/>
            <a:ext cx="2560320" cy="73152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144768" y="3182112"/>
            <a:ext cx="2340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评估能力（Evaluate）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44768" y="3611880"/>
            <a:ext cx="234086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研究者能判断 agent 的输出质量，识别错误，引导收敛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400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|  案例一（定量）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数据分析：Claude Code + DeepSeek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283464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教育事业统计行政人员问卷调查（2026）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案例一：项目全景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914400"/>
            <a:ext cx="1965960" cy="10058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457200" y="969264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1,419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8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有效样本量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606040" y="914400"/>
            <a:ext cx="1965960" cy="1005840"/>
          </a:xfrm>
          <a:prstGeom prst="rect">
            <a:avLst/>
          </a:prstGeom>
          <a:solidFill>
            <a:srgbClr val="1976D2"/>
          </a:solidFill>
          <a:ln w="12700">
            <a:solidFill>
              <a:srgbClr val="1976D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2606040" y="969264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606040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8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覆盖省市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754880" y="914400"/>
            <a:ext cx="1965960" cy="1005840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4754880" y="969264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754880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8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分析主题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903720" y="914400"/>
            <a:ext cx="1965960" cy="1005840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6903720" y="969264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6903720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8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生成图表数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208483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项目背景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2468880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</a:t>
            </a: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 年全国教育事业统计工作中各级行政部门人员开展问卷调查，围绕队伍结构、经费保障、数字化转型、数据治理等 7 大主题进行系统分析，并与 2022 年数据进行跨年对比。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333756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工具栈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57200" y="3749040"/>
            <a:ext cx="1965960" cy="100584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457200" y="3749040"/>
            <a:ext cx="1965960" cy="6400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548640" y="3840480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48640" y="42062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框架 / 指挥中枢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606040" y="3749040"/>
            <a:ext cx="1965960" cy="100584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2606040" y="3749040"/>
            <a:ext cx="1965960" cy="64008"/>
          </a:xfrm>
          <a:prstGeom prst="rect">
            <a:avLst/>
          </a:prstGeom>
          <a:solidFill>
            <a:srgbClr val="1976D2"/>
          </a:solidFill>
          <a:ln w="12700">
            <a:solidFill>
              <a:srgbClr val="1976D2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2697480" y="3840480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 V4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2697480" y="42062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代码生成 / 统计分析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754880" y="3749040"/>
            <a:ext cx="1965960" cy="100584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4754880" y="3749040"/>
            <a:ext cx="1965960" cy="64008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4846320" y="3840480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(uv)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4846320" y="42062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数据处理 / 可视化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903720" y="3749040"/>
            <a:ext cx="1965960" cy="100584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6903720" y="3749040"/>
            <a:ext cx="1965960" cy="64008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6995160" y="3840480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Plotly / pptx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995160" y="42062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图表 / 报告生成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案例一：工具链流程图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173736" y="1417320"/>
            <a:ext cx="1371600" cy="1417320"/>
          </a:xfrm>
          <a:prstGeom prst="rect">
            <a:avLst/>
          </a:prstGeom>
          <a:solidFill>
            <a:srgbClr val="6B7280"/>
          </a:solidFill>
          <a:ln w="12700">
            <a:solidFill>
              <a:srgbClr val="6B7280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173736" y="149047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原始数据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73736" y="19202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Excel问卷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1419行×127列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1581912" y="2125980"/>
            <a:ext cx="27432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2029968" y="1417320"/>
            <a:ext cx="1371600" cy="1417320"/>
          </a:xfrm>
          <a:prstGeom prst="rect">
            <a:avLst/>
          </a:prstGeom>
          <a:solidFill>
            <a:srgbClr val="1976D2"/>
          </a:solidFill>
          <a:ln w="12700">
            <a:solidFill>
              <a:srgbClr val="1976D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2029968" y="149047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数据清洗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029968" y="19202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规则A/B剔除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变量重命名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438144" y="2125980"/>
            <a:ext cx="27432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3886200" y="1417320"/>
            <a:ext cx="1371600" cy="1417320"/>
          </a:xfrm>
          <a:prstGeom prst="rect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3886200" y="149047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统计分析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86200" y="19202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描述统计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交叉分析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跨年对比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294376" y="2125980"/>
            <a:ext cx="27432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742432" y="1417320"/>
            <a:ext cx="1371600" cy="1417320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5742432" y="149047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可视化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742432" y="19202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26张图表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 + PNG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150608" y="2125980"/>
            <a:ext cx="27432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7598664" y="1417320"/>
            <a:ext cx="1371600" cy="1417320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7598664" y="149047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报告生成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598664" y="19202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+ PPT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附件文档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57200" y="2907792"/>
            <a:ext cx="8229600" cy="36576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457200" y="2944368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对应脚本：01_clean → 02/03/04_stats → 07~09_viz → 11_make_ppt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57200" y="3364992"/>
            <a:ext cx="3931920" cy="1572768"/>
          </a:xfrm>
          <a:prstGeom prst="rect">
            <a:avLst/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594360" y="3438144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研究者（PIE）做什么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58368" y="38221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Plan：确定7大主题和分析逻辑（脑子里的地图）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658368" y="41879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Implement：自然语言指挥 Claude Code 依序执行脚本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658368" y="455371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Evaluate：审查图表，运行 99_audit.py 核验数字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4754880" y="3364992"/>
            <a:ext cx="3931920" cy="1572768"/>
          </a:xfrm>
          <a:prstGeom prst="rect">
            <a:avLst/>
          </a:prstGeom>
          <a:solidFill>
            <a:srgbClr val="E8F0FB"/>
          </a:solidFill>
          <a:ln w="12700">
            <a:solidFill>
              <a:srgbClr val="E8F0F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4892040" y="3438144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Agent（TAO）做什么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919472" y="38221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Think：推断脚本逻辑，决定用哪个统计方法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4919472" y="41879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Act：调用工具，生成并执行 Python 脚本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4919472" y="455371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Observe：读取输出，判断是否符合预期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案例一：Harness Engineering 的体现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项目不是一次性对话——它是一套可重复、可审计的研究工具链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3977640" cy="3520440"/>
          </a:xfrm>
          <a:prstGeom prst="rect">
            <a:avLst/>
          </a:prstGeom>
          <a:solidFill>
            <a:srgbClr val="1E1E2E"/>
          </a:solidFill>
          <a:ln w="12700">
            <a:solidFill>
              <a:srgbClr val="2D2D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594360" y="1417320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EC8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education-stat-survey-2026/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94360" y="1719072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D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scripts/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94360" y="2020824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0D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│   ├── 01_clean_and_prepare.py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94360" y="2322576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0D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│   ├── 02_descriptive_stats.py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94360" y="2624328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0D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│   ├── 03_cross_analysis.py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94360" y="2926080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0D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│   ├── 04_year_comparison.py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94360" y="3227832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0D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│   ├── 07-09_visualization.py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94360" y="3529584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0D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│   ├── 11_make_ppt.py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94360" y="3831336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A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│   └── 99_audit.py  ← 复查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94360" y="4133088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D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data/  (方法论文档)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94360" y="4434840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D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└── report/  (最终交付)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280160"/>
            <a:ext cx="3977640" cy="352044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4846320" y="1281660"/>
            <a:ext cx="3703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让这个项目"像项目"而不是"像聊天"的关键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46320" y="1728668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模块化脚本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846320" y="2002988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每个阶段独立脚本，可单独重跑，便于调试和复查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846320" y="2368748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独立复查脚本（99_audit）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846320" y="2643068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14项独立核验，与正式分析逻辑完全分离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846320" y="3008828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方法论文档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4846320" y="3283148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数据清洗规则、统计方法、跨年对比说明均独立存档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846320" y="3648908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 环境管理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4846320" y="3923228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pyproject.toml锁定依赖，可在任意机器复现结果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846320" y="4288988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 err="1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CLAUDE.md（或AGENTS.md</a:t>
            </a:r>
            <a:r>
              <a:rPr lang="en-US" sz="125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）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4846320" y="4563308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对新手：把研究规则预先写入，减少每次重新说明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案例一：研究产出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这里展示部分图表——关注的是"产出是怎么来的"，而不是具体结论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1298448"/>
            <a:ext cx="1993392" cy="347472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457200" y="1298448"/>
            <a:ext cx="1993392" cy="475488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530352" y="1344168"/>
            <a:ext cx="1847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张分析图表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892808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雷达图（能力自评、数据共享）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2560320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仪表盘（数字化转型四维）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3227832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热力图（Spearman相关）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48640" y="3895344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缺口分析图（培训需求-能力）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633472" y="1298448"/>
            <a:ext cx="1993392" cy="347472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2633472" y="1298448"/>
            <a:ext cx="1993392" cy="475488"/>
          </a:xfrm>
          <a:prstGeom prst="rect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2706624" y="1344168"/>
            <a:ext cx="1847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调查报告（Word）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24912" y="1892808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7大主题完整分析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724912" y="2560320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跨年对比（2022 vs 2026）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724912" y="3227832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东中西部区域差异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724912" y="3895344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行政级别差异分析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809744" y="1298448"/>
            <a:ext cx="1993392" cy="347472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4809744" y="1298448"/>
            <a:ext cx="1993392" cy="475488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4882896" y="1344168"/>
            <a:ext cx="1847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汇报 PPT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901184" y="1892808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26张配图幻灯片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901184" y="2560320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关键数字自动填充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901184" y="3227832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图表直接嵌入（300 DPI）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901184" y="3895344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与 Word 报告保持一致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986016" y="1298448"/>
            <a:ext cx="1993392" cy="347472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6"/>
          <p:cNvSpPr/>
          <p:nvPr/>
        </p:nvSpPr>
        <p:spPr>
          <a:xfrm>
            <a:off x="6986016" y="1298448"/>
            <a:ext cx="1993392" cy="47548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7059168" y="1344168"/>
            <a:ext cx="1847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审计报告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077456" y="1892808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14项独立数字核验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077456" y="2560320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全部通过（✓）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077456" y="3227832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附清洗日志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077456" y="3895344"/>
            <a:ext cx="18105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附跨年对比说明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A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685800"/>
            <a:ext cx="7863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800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DEMO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案例一：education-stat-survey-2026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5486400" cy="36576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640080" y="2788920"/>
            <a:ext cx="7863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</a:t>
            </a:r>
            <a:r>
              <a:rPr lang="en-US" sz="17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项目目录结构（scripts/ 模块化）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40080" y="3291840"/>
            <a:ext cx="7863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</a:t>
            </a:r>
            <a:r>
              <a:rPr lang="en-US" sz="17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对话中的 TAO 步骤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40080" y="3794760"/>
            <a:ext cx="7863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</a:t>
            </a:r>
            <a:r>
              <a:rPr lang="en-US" sz="17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99_audit.py 复查过程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0080" y="4297680"/>
            <a:ext cx="7863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</a:t>
            </a:r>
            <a:r>
              <a:rPr lang="en-US" sz="17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最终 PPT / Word 报告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565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案例一：研究体会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960120"/>
            <a:ext cx="8229600" cy="1298448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57200" y="960120"/>
            <a:ext cx="73152" cy="1298448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658368" y="103327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研究本能就是最好的 CLAUDE.md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58368" y="1417320"/>
            <a:ext cx="7818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我没有事先写 CLAUDE.md，但事先已建立7大主题的报告框架。每次 Plan 时，我知道要让 agent 做什么，知道什么叫"完成"。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对新手：先详细写明你的研究目标和报告框架，就是最好的</a:t>
            </a: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agent 指令。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377440"/>
            <a:ext cx="8229600" cy="1298448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457200" y="2377440"/>
            <a:ext cx="73152" cy="1298448"/>
          </a:xfrm>
          <a:prstGeom prst="rect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658368" y="245059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会犯错，Evaluate 不能省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58368" y="2834640"/>
            <a:ext cx="7818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脚本会写错变量名，跨年对比会混淆口径，图表会出现计算失误。99_audit.py 是一个独立核查层——不是信任 agent，而是系统性验证。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vibe researching 的质量底线由研究者的 Evaluate 能力决定。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794760"/>
            <a:ext cx="8229600" cy="1298448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457200" y="3794760"/>
            <a:ext cx="73152" cy="1298448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658368" y="386791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效率提升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58368" y="4251960"/>
            <a:ext cx="7818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类似规模的问卷分析，传统方式（SPSS+手工制表+手写报告）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通常需要 2-4 人 × 2-4 周。这个项目单人完成，含报告和PPT。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运用</a:t>
            </a:r>
            <a:r>
              <a:rPr lang="en-US" altLang="zh-CN" sz="12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</a:t>
            </a:r>
            <a:r>
              <a:rPr lang="zh-CN" alt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altLang="zh-CN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r>
              <a:rPr lang="zh-CN" alt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：</a:t>
            </a:r>
            <a:r>
              <a:rPr lang="en-US" altLang="zh-CN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zh-CN" alt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个小时</a:t>
            </a: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400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|  案例二（定性）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文献挖掘：Codex + GBrain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283464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教育思想史自主知识体系建构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案例二：项目全景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914400"/>
            <a:ext cx="1965960" cy="10058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457200" y="969264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8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文献书目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606040" y="914400"/>
            <a:ext cx="1965960" cy="1005840"/>
          </a:xfrm>
          <a:prstGeom prst="rect">
            <a:avLst/>
          </a:prstGeom>
          <a:solidFill>
            <a:srgbClr val="1976D2"/>
          </a:solidFill>
          <a:ln w="12700">
            <a:solidFill>
              <a:srgbClr val="1976D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2606040" y="969264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5,300+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606040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8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入库页数（总字符约400万）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754880" y="914400"/>
            <a:ext cx="1965960" cy="1005840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4754880" y="969264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754880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8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分块文件（每30页/块）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903720" y="914400"/>
            <a:ext cx="1965960" cy="1005840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6903720" y="969264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561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903720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8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知识图谱链接数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7200" y="208483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研究背景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2468880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"教育学自主知识体系"为研究问题，系统挖掘《中国教育思想通史》全8卷、《郭齐家教育思想史》等11本核心文献，追踪"自主""教化""经世致用""中体西用"等概念从先秦到1992年的历史演变，构建可检索、可推理的教育思想史知识图谱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333756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工具栈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57200" y="3749040"/>
            <a:ext cx="1965960" cy="100584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457200" y="3749040"/>
            <a:ext cx="1965960" cy="6400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548640" y="3840480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48640" y="42062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框架 / 指挥中枢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606040" y="3749040"/>
            <a:ext cx="1965960" cy="100584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2606040" y="3749040"/>
            <a:ext cx="1965960" cy="64008"/>
          </a:xfrm>
          <a:prstGeom prst="rect">
            <a:avLst/>
          </a:prstGeom>
          <a:solidFill>
            <a:srgbClr val="5E35B1"/>
          </a:solidFill>
          <a:ln w="12700">
            <a:solidFill>
              <a:srgbClr val="5E35B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2697480" y="3840480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GBrain (fork)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2697480" y="42062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 / RAG 引擎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754880" y="3749040"/>
            <a:ext cx="1965960" cy="100584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4754880" y="3749040"/>
            <a:ext cx="1965960" cy="64008"/>
          </a:xfrm>
          <a:prstGeom prst="rect">
            <a:avLst/>
          </a:prstGeom>
          <a:solidFill>
            <a:srgbClr val="1976D2"/>
          </a:solidFill>
          <a:ln w="12700">
            <a:solidFill>
              <a:srgbClr val="1976D2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4846320" y="3840480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Mistral OCR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4846320" y="42062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扫描PDF文字识别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903720" y="3749040"/>
            <a:ext cx="1965960" cy="100584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6903720" y="3749040"/>
            <a:ext cx="1965960" cy="64008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6995160" y="3840480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 V4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995160" y="42062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think/综合推理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案例二：工具链流程图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173736" y="1417320"/>
            <a:ext cx="1371600" cy="1417320"/>
          </a:xfrm>
          <a:prstGeom prst="rect">
            <a:avLst/>
          </a:prstGeom>
          <a:solidFill>
            <a:srgbClr val="6B7280"/>
          </a:solidFill>
          <a:ln w="12700">
            <a:solidFill>
              <a:srgbClr val="6B7280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173736" y="149047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扫描 PDF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73736" y="19202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11本文献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原始影像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1581912" y="2125980"/>
            <a:ext cx="27432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2029968" y="1417320"/>
            <a:ext cx="1371600" cy="1417320"/>
          </a:xfrm>
          <a:prstGeom prst="rect">
            <a:avLst/>
          </a:prstGeom>
          <a:solidFill>
            <a:srgbClr val="1976D2"/>
          </a:solidFill>
          <a:ln w="12700">
            <a:solidFill>
              <a:srgbClr val="1976D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2029968" y="149047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Mistral OCR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029968" y="19202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图像转文本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Markdown格式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438144" y="2125980"/>
            <a:ext cx="27432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3886200" y="1417320"/>
            <a:ext cx="1371600" cy="1417320"/>
          </a:xfrm>
          <a:prstGeom prst="rect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3886200" y="149047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分块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86200" y="19202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每30页一块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197个文件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294376" y="2125980"/>
            <a:ext cx="27432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742432" y="1417320"/>
            <a:ext cx="1371600" cy="1417320"/>
          </a:xfrm>
          <a:prstGeom prst="rect">
            <a:avLst/>
          </a:prstGeom>
          <a:solidFill>
            <a:srgbClr val="5E35B1"/>
          </a:solidFill>
          <a:ln w="12700">
            <a:solidFill>
              <a:srgbClr val="5E35B1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5742432" y="149047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GBrain 知识库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742432" y="19202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导入+Embedding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语义向量化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150608" y="2125980"/>
            <a:ext cx="27432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7598664" y="1417320"/>
            <a:ext cx="1371600" cy="1417320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7598664" y="149047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598664" y="19202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概念/人物/时期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D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561条关联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57200" y="2907792"/>
            <a:ext cx="8229600" cy="36576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457200" y="2944368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充当 Orchestrator，指挥 GBrain 执行 query / think / link / import 等操作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57200" y="3364992"/>
            <a:ext cx="3931920" cy="1572768"/>
          </a:xfrm>
          <a:prstGeom prst="rect">
            <a:avLst/>
          </a:prstGeom>
          <a:solidFill>
            <a:srgbClr val="EDE7F6"/>
          </a:solidFill>
          <a:ln w="12700">
            <a:solidFill>
              <a:srgbClr val="EDE7F6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594360" y="3438144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研究者（PIE）做什么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58368" y="38221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Plan：确立研究问题、概念体系、人物线索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658368" y="41879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Implement：通过 Codex 指挥 GBrain 检索、链接、综合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658368" y="455371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Evaluate：核验引用、校正 OCR 错误、判断质量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4754880" y="3364992"/>
            <a:ext cx="3931920" cy="1572768"/>
          </a:xfrm>
          <a:prstGeom prst="rect">
            <a:avLst/>
          </a:prstGeom>
          <a:solidFill>
            <a:srgbClr val="E8F0FB"/>
          </a:solidFill>
          <a:ln w="12700">
            <a:solidFill>
              <a:srgbClr val="E8F0F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4892040" y="3438144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Agent（TAO）做什么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919472" y="38221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Think：推断检索关键词、综合策略、链接类型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4919472" y="41879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Act：执行 gbrain query/think/link 等 CLI 命令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4919472" y="455371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Observe：解读检索结果，决定是否继续深挖</a:t>
            </a:r>
            <a:endParaRPr lang="en-US" sz="11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3D1A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685800"/>
            <a:ext cx="7863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800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DEMO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案例二：edu-knowledge-base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5486400" cy="36576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640080" y="2788920"/>
            <a:ext cx="7863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</a:t>
            </a:r>
            <a:r>
              <a:rPr lang="en-US" sz="17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gbrain stats — 查看知识库状态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40080" y="3291840"/>
            <a:ext cx="7863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</a:t>
            </a:r>
            <a:r>
              <a:rPr lang="en-US" sz="17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gbrain query "朱熹教育思想" — 语义检索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40080" y="3794760"/>
            <a:ext cx="7863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</a:t>
            </a:r>
            <a:r>
              <a:rPr lang="en-US" sz="17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gbrain think "中体西用对近代教育的影响" — 深度综合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0080" y="4297680"/>
            <a:ext cx="7863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</a:t>
            </a:r>
            <a:r>
              <a:rPr lang="en-US" sz="17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知识图谱浏览：concepts / figures / evidence 层级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565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案例二：GBrain 知识图谱结构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841248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从"一堆扫描书"到"可推理的知识网络"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298448"/>
            <a:ext cx="8229600" cy="685800"/>
          </a:xfrm>
          <a:prstGeom prst="rect">
            <a:avLst/>
          </a:prstGeom>
          <a:solidFill>
            <a:srgbClr val="6B7280"/>
          </a:solidFill>
          <a:ln w="12700">
            <a:solidFill>
              <a:srgbClr val="6B7280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594360" y="135331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原始资料层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17520" y="137160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E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197个书页分块 · OCR全文 · 可语义检索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14400" y="2148840"/>
            <a:ext cx="7772400" cy="685800"/>
          </a:xfrm>
          <a:prstGeom prst="rect">
            <a:avLst/>
          </a:prstGeom>
          <a:solidFill>
            <a:srgbClr val="1976D2"/>
          </a:solidFill>
          <a:ln w="12700">
            <a:solidFill>
              <a:srgbClr val="1976D2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1051560" y="220370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研究工作层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474720" y="222199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E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研究问题页 · 证据卡片 · 研究备忘录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148840"/>
            <a:ext cx="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1371600" y="2999232"/>
            <a:ext cx="7315200" cy="685800"/>
          </a:xfrm>
          <a:prstGeom prst="rect">
            <a:avLst/>
          </a:prstGeom>
          <a:solidFill>
            <a:srgbClr val="5E35B1"/>
          </a:solidFill>
          <a:ln w="12700">
            <a:solidFill>
              <a:srgbClr val="5E35B1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1508760" y="3054096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概念图谱层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931920" y="3072384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E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教化/经世致用/中体西用/自主等核心概念页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2999232"/>
            <a:ext cx="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1828800" y="3849624"/>
            <a:ext cx="6858000" cy="685800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1965960" y="390448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人物时期层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389120" y="392277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E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孔子→朱熹→严复→梁启超→陶行知等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49624"/>
            <a:ext cx="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457200" y="464515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知识库当前状态：355 pages · 410 chunks · 282 embedded · 561 links</a:t>
            </a:r>
            <a:endParaRPr lang="en-US" sz="11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案例二：操作实录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左：Codex Agent 指挥研究任务（TAO loop 实例）  |  右：GBrain 知识库状态与目录结构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6032" y="1207008"/>
            <a:ext cx="4123944" cy="229308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" y="1234440"/>
            <a:ext cx="4069080" cy="223821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256032" y="3500090"/>
            <a:ext cx="4123944" cy="34747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292608" y="3500090"/>
            <a:ext cx="4069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Agent — Think→Act→Observe 的实际对话过程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700016" y="1207008"/>
            <a:ext cx="4123944" cy="229308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234440"/>
            <a:ext cx="4069080" cy="2238218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700016" y="3500090"/>
            <a:ext cx="4123944" cy="347472"/>
          </a:xfrm>
          <a:prstGeom prst="rect">
            <a:avLst/>
          </a:prstGeom>
          <a:solidFill>
            <a:srgbClr val="5E35B1"/>
          </a:solidFill>
          <a:ln w="12700">
            <a:solidFill>
              <a:srgbClr val="5E35B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9"/>
          <p:cNvSpPr/>
          <p:nvPr/>
        </p:nvSpPr>
        <p:spPr>
          <a:xfrm>
            <a:off x="4727448" y="3500090"/>
            <a:ext cx="4069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GBrain 知识库 — stats / 目录结构 / Observe 输出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256032" y="3957290"/>
            <a:ext cx="8631936" cy="384048"/>
          </a:xfrm>
          <a:prstGeom prst="rect">
            <a:avLst/>
          </a:prstGeom>
          <a:solidFill>
            <a:srgbClr val="FEF3C7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1"/>
          <p:cNvSpPr/>
          <p:nvPr/>
        </p:nvSpPr>
        <p:spPr>
          <a:xfrm>
            <a:off x="347472" y="3957290"/>
            <a:ext cx="844905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TAO 可见：</a:t>
            </a: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截图1中 Codex 的推断→调用→解读步骤；截图2中 GBrain stats 是 Observe 的典型输出——研究者据此判断下一步 Plan。</a:t>
            </a:r>
            <a:endParaRPr lang="en-US" sz="11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案例二：研究体会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960120"/>
            <a:ext cx="8229600" cy="1298448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57200" y="960120"/>
            <a:ext cx="73152" cy="1298448"/>
          </a:xfrm>
          <a:prstGeom prst="rect">
            <a:avLst/>
          </a:prstGeom>
          <a:solidFill>
            <a:srgbClr val="5E35B1"/>
          </a:solidFill>
          <a:ln w="12700">
            <a:solidFill>
              <a:srgbClr val="5E35B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658368" y="103327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定性研究同样适用 Vibe Researching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58368" y="1417320"/>
            <a:ext cx="7818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文献挖掘不是"把 AI 当搜索引擎"——而是让 agent 帮你在海量文本中发现关联、构建证据链。gbrain think 的输出是带引用的综合，不是随机生成，每条引用都指向原始书页 slug，可核查。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377440"/>
            <a:ext cx="8229600" cy="1298448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457200" y="2377440"/>
            <a:ext cx="73152" cy="1298448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658368" y="245059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研究者的 Evaluate 决定知识图谱的质量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58368" y="2834640"/>
            <a:ext cx="7818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会把不相关的页面链接在一起，会误读 OCR 错误。颜李学派案例中，"李埭/李璋"的 OCR 误读被我发现并用 ctext 核验校正。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AI 的"幻觉"在研究中同样存在，评估能力是护城河。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794760"/>
            <a:ext cx="8229600" cy="1298448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457200" y="3794760"/>
            <a:ext cx="73152" cy="1298448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658368" y="386791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定制 Agent 工具是更深层的 Harness Engineering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58368" y="4251960"/>
            <a:ext cx="7818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fork GBrain、集成 DeepSeek、修改 JSON Mode 逻辑——这不是"会代码"，是研究者对工具链的主权意识。知道工具的边界，才能设计出适合自己研究的 harness。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两个案例的异与同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914400"/>
            <a:ext cx="3200400" cy="43891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维度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57600" y="914400"/>
            <a:ext cx="2514600" cy="438912"/>
          </a:xfrm>
          <a:prstGeom prst="rect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3749040" y="91440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案例一（定量）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2200" y="914400"/>
            <a:ext cx="2514600" cy="438912"/>
          </a:xfrm>
          <a:prstGeom prst="rect">
            <a:avLst/>
          </a:prstGeom>
          <a:solidFill>
            <a:srgbClr val="5E35B1"/>
          </a:solidFill>
          <a:ln w="12700">
            <a:solidFill>
              <a:srgbClr val="5E35B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263640" y="91440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案例二（定性）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1389888"/>
            <a:ext cx="32004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548640" y="1389888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研究方法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657600" y="1389888"/>
            <a:ext cx="25146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3749040" y="1389888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定量 / 问卷统计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172200" y="1389888"/>
            <a:ext cx="25146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6263640" y="1389888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定性 / 文献挖掘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1874520"/>
            <a:ext cx="32004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548640" y="187452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工具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657600" y="1874520"/>
            <a:ext cx="25146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3749040" y="187452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1874520"/>
            <a:ext cx="25146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6263640" y="187452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57200" y="2359152"/>
            <a:ext cx="32004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548640" y="235915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知识库工具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657600" y="2359152"/>
            <a:ext cx="25146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3749040" y="2359152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脚本链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172200" y="2359152"/>
            <a:ext cx="25146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6263640" y="2359152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GBrain 知识图谱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57200" y="2843784"/>
            <a:ext cx="32004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548640" y="2843784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模型分工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3657600" y="2843784"/>
            <a:ext cx="25146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3749040" y="2843784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DeepSeek（分析+图表）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172200" y="2843784"/>
            <a:ext cx="25146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6263640" y="2843784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 Pro（综合推理）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57200" y="3328416"/>
            <a:ext cx="32004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548640" y="3328416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数据规模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3657600" y="3328416"/>
            <a:ext cx="25146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3749040" y="3328416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1,419 样本 / 127 变量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172200" y="3328416"/>
            <a:ext cx="25146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6263640" y="3328416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11本书 / 197块 / 400万字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457200" y="3813048"/>
            <a:ext cx="32004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548640" y="3813048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核心产出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3657600" y="3813048"/>
            <a:ext cx="25146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3749040" y="3813048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Word报告 + PPT + 图表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6172200" y="3813048"/>
            <a:ext cx="25146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6263640" y="3813048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 + 证据链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457200" y="4297680"/>
            <a:ext cx="32004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548640" y="42976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Harness 形式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3657600" y="4297680"/>
            <a:ext cx="25146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Text 48"/>
          <p:cNvSpPr/>
          <p:nvPr/>
        </p:nvSpPr>
        <p:spPr>
          <a:xfrm>
            <a:off x="3749040" y="429768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模块化脚本 + 复查脚本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6172200" y="4297680"/>
            <a:ext cx="2514600" cy="457200"/>
          </a:xfrm>
          <a:prstGeom prst="rect">
            <a:avLst/>
          </a:prstGeom>
          <a:solidFill>
            <a:srgbClr val="F7F8FC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Text 50"/>
          <p:cNvSpPr/>
          <p:nvPr/>
        </p:nvSpPr>
        <p:spPr>
          <a:xfrm>
            <a:off x="6263640" y="429768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自定义 GBrain fork + CLI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457200" y="4782312"/>
            <a:ext cx="8229600" cy="384048"/>
          </a:xfrm>
          <a:prstGeom prst="rect">
            <a:avLst/>
          </a:prstGeom>
          <a:solidFill>
            <a:srgbClr val="FEF3C7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Text 52"/>
          <p:cNvSpPr/>
          <p:nvPr/>
        </p:nvSpPr>
        <p:spPr>
          <a:xfrm>
            <a:off x="594360" y="4782312"/>
            <a:ext cx="7955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本质相同：</a:t>
            </a: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都是 Vibe Researching — 研究意图驱动 PIE 循环，agent TAO 执行，研究者 Evaluate 收敛。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400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启示与展望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283464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对文科研究者的建议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什么是研究中的"Vibe"？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"Vibe"不是随意，是研究者深度训练形成的方向感与判断力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25880"/>
            <a:ext cx="4069080" cy="173736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566928" y="1463040"/>
            <a:ext cx="475488" cy="475488"/>
          </a:xfrm>
          <a:prstGeom prst="ellipse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566928" y="146304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15568" y="1490472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知道研究要什么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1920240"/>
            <a:ext cx="37947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能清晰表述研究问题、分析框架、验证标准。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这不是 AI 能替代的——是研究训练的核心产出。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800600" y="1325880"/>
            <a:ext cx="4069080" cy="173736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4910328" y="1463040"/>
            <a:ext cx="475488" cy="475488"/>
          </a:xfrm>
          <a:prstGeom prst="ellipse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4910328" y="146304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58968" y="1490472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知道怎么驱动 Agent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937760" y="1920240"/>
            <a:ext cx="37947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能把研究任务翻译为 agent 可执行的指令。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不需要会写代码，但需要理解任务的分解逻辑。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4069080" cy="173736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66928" y="3337560"/>
            <a:ext cx="475488" cy="475488"/>
          </a:xfrm>
          <a:prstGeom prst="ellipse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566928" y="3337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15568" y="3364992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知道什么叫好结果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3794760"/>
            <a:ext cx="37947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能识别 agent 输出中的错误、偏差、过拟合。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这是 Evaluate 能力——文科研究者天然具备。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800600" y="3200400"/>
            <a:ext cx="4069080" cy="1737360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4910328" y="3337560"/>
            <a:ext cx="475488" cy="475488"/>
          </a:xfrm>
          <a:prstGeom prst="ellipse">
            <a:avLst/>
          </a:prstGeom>
          <a:solidFill>
            <a:srgbClr val="5E35B1"/>
          </a:solidFill>
          <a:ln w="12700">
            <a:solidFill>
              <a:srgbClr val="5E35B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4910328" y="3337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458968" y="3364992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知道何时介入循环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937760" y="3794760"/>
            <a:ext cx="37947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在迭代时，研究者知道在哪个节点停下来检查。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过度放手或过度干预都会降低研究质量。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文科研究者的入门路径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你不需要会写代码——你需要会表达研究意图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298448"/>
            <a:ext cx="8229600" cy="804672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457200" y="1298448"/>
            <a:ext cx="960120" cy="80467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457200" y="1298448"/>
            <a:ext cx="9601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508760" y="1353312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先做好你的研究设计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664208"/>
            <a:ext cx="7040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在开始使用任何 agent </a:t>
            </a:r>
            <a:r>
              <a:rPr lang="en-US" sz="11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之前，把研究问题、理论框架</a:t>
            </a:r>
            <a:r>
              <a:rPr lang="zh-CN" alt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、</a:t>
            </a:r>
            <a:r>
              <a:rPr lang="en-US" sz="11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分析逻辑与验证标准写清楚</a:t>
            </a: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这就是你的"地图"，也是你将给 agent 的最重要指令。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57200" y="2212848"/>
            <a:ext cx="8229600" cy="804672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457200" y="2212848"/>
            <a:ext cx="960120" cy="804672"/>
          </a:xfrm>
          <a:prstGeom prst="rect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457200" y="2212848"/>
            <a:ext cx="9601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508760" y="2267712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从具体任务开始，不要从"学工具"开始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508760" y="2578608"/>
            <a:ext cx="7040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选一个你真正在做的研究任务：整理文献、清洗数据、分类访谈。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Claude（或 Cowork）指挥 agent 完成它，在过程中学习。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3127248"/>
            <a:ext cx="8229600" cy="804672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457200" y="3127248"/>
            <a:ext cx="960120" cy="804672"/>
          </a:xfrm>
          <a:prstGeom prst="rect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457200" y="3127248"/>
            <a:ext cx="9601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182112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建立你的 Harness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508760" y="3493008"/>
            <a:ext cx="7040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把成功的任务流程保存下来：脚本、提示词模板、CLAUDE.md。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下次同类研究可以直接复用——这就是你的个人研究工具链。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4041648"/>
            <a:ext cx="8229600" cy="804672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457200" y="4041648"/>
            <a:ext cx="960120" cy="804672"/>
          </a:xfrm>
          <a:prstGeom prst="rect">
            <a:avLst/>
          </a:prstGeom>
          <a:solidFill>
            <a:srgbClr val="5E35B1"/>
          </a:solidFill>
          <a:ln w="12700">
            <a:solidFill>
              <a:srgbClr val="5E35B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457200" y="4041648"/>
            <a:ext cx="9601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508760" y="4096512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E3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强化 Evaluate 能力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508760" y="4407408"/>
            <a:ext cx="7040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系统学习如何核验 AI 输出：引用追溯、数字核查、逻辑一致性检验。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是 vibe researching 中唯一不可外包的环节。</a:t>
            </a:r>
            <a:endParaRPr lang="en-US" sz="11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注意事项：Evaluate 不能省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Researching 降低了执行门槛，但没有降低研究责任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25880"/>
            <a:ext cx="8229600" cy="1143000"/>
          </a:xfrm>
          <a:prstGeom prst="rect">
            <a:avLst/>
          </a:prstGeom>
          <a:solidFill>
            <a:srgbClr val="FFF7F7"/>
          </a:solidFill>
          <a:ln w="12700">
            <a:solidFill>
              <a:srgbClr val="FECAC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457200" y="1325880"/>
            <a:ext cx="73152" cy="114300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658368" y="139903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Agent 会犯错，且有时犯得很自信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数字算错、引用张冠李戴、逻辑跳跃——这些都真实发生过。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案例一：跨年对比中 agent </a:t>
            </a:r>
            <a:r>
              <a:rPr lang="en-US" sz="12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混淆了两种问卷口径</a:t>
            </a:r>
            <a:r>
              <a:rPr lang="zh-CN" alt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，总报告动用了其他</a:t>
            </a:r>
            <a:r>
              <a:rPr lang="en-US" altLang="zh-CN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r>
              <a:rPr lang="zh-CN" alt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模型（</a:t>
            </a:r>
            <a:r>
              <a:rPr lang="en-US" altLang="zh-CN" sz="12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</a:t>
            </a:r>
            <a:r>
              <a:rPr lang="zh-CN" alt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、</a:t>
            </a:r>
            <a:r>
              <a:rPr lang="en-US" altLang="zh-CN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</a:t>
            </a:r>
            <a:r>
              <a:rPr lang="zh-CN" alt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等）进行了两次检校</a:t>
            </a: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案例二：OCR</a:t>
            </a: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“</a:t>
            </a:r>
            <a:r>
              <a:rPr lang="en-US" sz="12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李璋”被误接入，需要人工校勘原典</a:t>
            </a:r>
            <a:r>
              <a:rPr lang="zh-CN" alt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。需要不断对概念解读进行引导、反思和修正</a:t>
            </a: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587752"/>
            <a:ext cx="8229600" cy="1143000"/>
          </a:xfrm>
          <a:prstGeom prst="rect">
            <a:avLst/>
          </a:prstGeom>
          <a:solidFill>
            <a:srgbClr val="FFF7F7"/>
          </a:solidFill>
          <a:ln w="12700">
            <a:solidFill>
              <a:srgbClr val="FECAC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9"/>
          <p:cNvSpPr/>
          <p:nvPr/>
        </p:nvSpPr>
        <p:spPr>
          <a:xfrm>
            <a:off x="457200" y="2587752"/>
            <a:ext cx="73152" cy="1143000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658368" y="2660904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"看起来对"不等于"是对的"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58368" y="3026664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生成的内容往往格式优美、表述流畅，很容易让研究者放松警惕。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建立系统性的核验机制（如99_audit.py / ctext核验）是护城河。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3849624"/>
            <a:ext cx="8229600" cy="1143000"/>
          </a:xfrm>
          <a:prstGeom prst="rect">
            <a:avLst/>
          </a:prstGeom>
          <a:solidFill>
            <a:srgbClr val="FFF7F7"/>
          </a:solidFill>
          <a:ln w="12700">
            <a:solidFill>
              <a:srgbClr val="FECACA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457200" y="3849624"/>
            <a:ext cx="73152" cy="1143000"/>
          </a:xfrm>
          <a:prstGeom prst="rect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658368" y="3922776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研究本能是不可外包的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58368" y="4288536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阶段如果研究者没有清晰的研究地图，agent 的迭代只会越跑越偏。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 Researching 放大了研究者的能力——包括放大他们的模糊。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学术规范与伦理考量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960120"/>
            <a:ext cx="8229600" cy="1298448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57200" y="960120"/>
            <a:ext cx="73152" cy="1298448"/>
          </a:xfrm>
          <a:prstGeom prst="rect">
            <a:avLst/>
          </a:prstGeom>
          <a:solidFill>
            <a:srgbClr val="1558A8"/>
          </a:solidFill>
          <a:ln w="12700">
            <a:solidFill>
              <a:srgbClr val="1558A8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658368" y="103327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5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透明度与可溯源性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58368" y="1417320"/>
            <a:ext cx="7818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辅助的研究过程应在方法论部分明确说明：使用了什么工具、在哪些环节使用、人的判断如何介入。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这不是"承认依赖 AI"，而是现代研究的方法规范。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2377440"/>
            <a:ext cx="8229600" cy="1298448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457200" y="2377440"/>
            <a:ext cx="73152" cy="1298448"/>
          </a:xfrm>
          <a:prstGeom prst="rect">
            <a:avLst/>
          </a:prstGeom>
          <a:solidFill>
            <a:srgbClr val="B87A0A"/>
          </a:solidFill>
          <a:ln w="12700">
            <a:solidFill>
              <a:srgbClr val="B87A0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658368" y="245059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7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知识产权与数据安全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58368" y="2834640"/>
            <a:ext cx="7818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 AI 输入的研究数据（尤其是保密数据、受试者信息）需要符合机构数据管理规定。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本地部署模型（如 DeepSeek API）和商业 API 的数据处理条款不同，需提前了解。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7200" y="3794760"/>
            <a:ext cx="8229600" cy="1298448"/>
          </a:xfrm>
          <a:prstGeom prst="rect">
            <a:avLst/>
          </a:prstGeom>
          <a:solidFill>
            <a:srgbClr val="F6F8FC"/>
          </a:solidFill>
          <a:ln w="12700">
            <a:solidFill>
              <a:srgbClr val="E5E7EB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457200" y="3794760"/>
            <a:ext cx="73152" cy="12984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658368" y="386791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是学术诚信的底线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58368" y="4251960"/>
            <a:ext cx="7818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"我让 AI 帮我做的"不是错误答案的借口。研究者为最终输出负责。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建立可审计的研究流程（脚本存档、复查报告、引用核验）是研究者的责任，也是保护自己的方式。</a:t>
            </a:r>
            <a:endParaRPr lang="en-US" sz="1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548640"/>
            <a:ext cx="7863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400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核心结论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78638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agent 的 TAO 循环与研究者的 PIE 循环在行为模式上高度同构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1801368"/>
            <a:ext cx="78638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这种同构使 Vibe Researching 成为可能——研究意图驱动 agent 执行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551176"/>
            <a:ext cx="78638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定量与定性研究的表面差异，掩盖不了范式层面的本质相同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300984"/>
            <a:ext cx="78638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研究本能（Map）和评估能力（Evaluate）是研究者的核心竞争力，不可外包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4050792"/>
            <a:ext cx="78638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这不是终点——这是一个正在形成的研究范式，我们都处于起点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40080" y="4663440"/>
            <a:ext cx="7863840" cy="36576"/>
          </a:xfrm>
          <a:prstGeom prst="rect">
            <a:avLst/>
          </a:prstGeom>
          <a:solidFill>
            <a:srgbClr val="E09A20"/>
          </a:solidFill>
          <a:ln w="12700">
            <a:solidFill>
              <a:srgbClr val="E09A2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40080" y="4736592"/>
            <a:ext cx="7863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&amp; A  |  </a:t>
            </a:r>
            <a:r>
              <a:rPr lang="en-US" sz="1800" b="1" dirty="0" err="1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欢迎讨论</a:t>
            </a:r>
            <a:r>
              <a:rPr lang="zh-CN" altLang="en-US" sz="1800" b="1" dirty="0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：</a:t>
            </a:r>
            <a:r>
              <a:rPr lang="en-US" altLang="zh-CN" b="1" dirty="0" err="1">
                <a:solidFill>
                  <a:srgbClr val="E09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hongyuatbj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2080</Words>
  <Application>Microsoft Macintosh PowerPoint</Application>
  <PresentationFormat>全屏显示(16:9)</PresentationFormat>
  <Paragraphs>498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7" baseType="lpstr">
      <vt:lpstr>Arial</vt:lpstr>
      <vt:lpstr>Calibri</vt:lpstr>
      <vt:lpstr>Consolas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Vibe Researching</dc:title>
  <dc:subject>PptxGenJS Presentation</dc:subject>
  <dc:creator>PptxGenJS</dc:creator>
  <cp:lastModifiedBy>yu hong</cp:lastModifiedBy>
  <cp:revision>16</cp:revision>
  <dcterms:created xsi:type="dcterms:W3CDTF">2026-05-18T08:01:58Z</dcterms:created>
  <dcterms:modified xsi:type="dcterms:W3CDTF">2026-05-18T08:24:59Z</dcterms:modified>
</cp:coreProperties>
</file>